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16"/>
  </p:notesMasterIdLst>
  <p:handoutMasterIdLst>
    <p:handoutMasterId r:id="rId17"/>
  </p:handoutMasterIdLst>
  <p:sldIdLst>
    <p:sldId id="1595" r:id="rId6"/>
    <p:sldId id="1604" r:id="rId7"/>
    <p:sldId id="1615" r:id="rId8"/>
    <p:sldId id="1606" r:id="rId9"/>
    <p:sldId id="1616" r:id="rId10"/>
    <p:sldId id="1617" r:id="rId11"/>
    <p:sldId id="1618" r:id="rId12"/>
    <p:sldId id="1619" r:id="rId13"/>
    <p:sldId id="1620" r:id="rId14"/>
    <p:sldId id="1592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1604"/>
            <p14:sldId id="1615"/>
            <p14:sldId id="1606"/>
            <p14:sldId id="1616"/>
            <p14:sldId id="1617"/>
            <p14:sldId id="1618"/>
            <p14:sldId id="1619"/>
            <p14:sldId id="1620"/>
          </p14:sldIdLst>
        </p14:section>
        <p14:section name="Untitled Section" id="{8CAB0978-3D22-47B8-8593-3EFC0834A60A}">
          <p14:sldIdLst>
            <p14:sldId id="15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2F2F2F"/>
    <a:srgbClr val="787878"/>
    <a:srgbClr val="595959"/>
    <a:srgbClr val="A6A6A6"/>
    <a:srgbClr val="7F7F7F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2136" autoAdjust="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11/9/2018 6:51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11/9/2018 6:51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11/9/2018 6:51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11/9/2018 7:00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32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11/9/2018 7:14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8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11/9/2018 7:33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7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11/9/2018 6:51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7569" cy="6994525"/>
          </a:xfrm>
          <a:prstGeom prst="rect">
            <a:avLst/>
          </a:prstGeom>
          <a:gradFill flip="none" rotWithShape="1">
            <a:gsLst>
              <a:gs pos="76000">
                <a:schemeClr val="bg2">
                  <a:alpha val="70000"/>
                </a:schemeClr>
              </a:gs>
              <a:gs pos="0">
                <a:schemeClr val="bg2">
                  <a:alpha val="7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D4A1A-F4B7-4BF0-994C-B37037EC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graph-explorer" TargetMode="External"/><Relationship Id="rId2" Type="http://schemas.openxmlformats.org/officeDocument/2006/relationships/hyperlink" Target="https://pnp.github.io/pnpjs/graph/doc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microsoft.com/en-us/graph/docs/concepts/v1-over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163762"/>
            <a:ext cx="7298119" cy="270135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Build a web part powered by the graph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Austin Breslin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b="1" dirty="0" err="1"/>
              <a:t>austinbreslindev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4"/>
            <a:ext cx="11668950" cy="1505358"/>
          </a:xfrm>
        </p:spPr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OfficeDevPnP</a:t>
            </a:r>
            <a:r>
              <a:rPr lang="en-US" dirty="0"/>
              <a:t> PowerShell and PnP Provision Engine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 flipV="1">
            <a:off x="465138" y="5102352"/>
            <a:ext cx="9492678" cy="18324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Permissions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8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0324-F4F0-4473-AB5F-579D4296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within SharePoint and Azure Active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C7A6-BE7D-4124-A2D3-E8F5E9805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8527"/>
            <a:ext cx="9117774" cy="12926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use the MS Graph Rest API within a </a:t>
            </a:r>
            <a:r>
              <a:rPr lang="en-US" dirty="0" err="1"/>
              <a:t>WebPart</a:t>
            </a:r>
            <a:r>
              <a:rPr lang="en-US" dirty="0"/>
              <a:t> you need to grant permission.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SharePoint Admin Panel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Azure Active Directory App Registrations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EB5C7-4939-48DC-94A3-5C7CE209C741}"/>
              </a:ext>
            </a:extLst>
          </p:cNvPr>
          <p:cNvSpPr/>
          <p:nvPr/>
        </p:nvSpPr>
        <p:spPr>
          <a:xfrm>
            <a:off x="7141139" y="1408527"/>
            <a:ext cx="5295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1CEF9-420E-4A26-831C-7C114992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06" y="3236976"/>
            <a:ext cx="6680087" cy="3757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930DD0-5692-43D3-8723-B25B6EAF7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1880"/>
            <a:ext cx="6505576" cy="31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92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8A02C5-3EBC-4696-855C-8BF1E836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Permissions Requesting within the </a:t>
            </a:r>
            <a:r>
              <a:rPr lang="en-US" dirty="0" err="1"/>
              <a:t>WebPart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2E0DAC-F153-4BAD-9160-AF70D58C1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8527"/>
            <a:ext cx="11533187" cy="1046440"/>
          </a:xfrm>
        </p:spPr>
        <p:txBody>
          <a:bodyPr/>
          <a:lstStyle/>
          <a:p>
            <a:r>
              <a:rPr lang="en-US" dirty="0"/>
              <a:t>In the package-</a:t>
            </a:r>
            <a:r>
              <a:rPr lang="en-US" dirty="0" err="1"/>
              <a:t>solution.json</a:t>
            </a:r>
            <a:r>
              <a:rPr lang="en-US" dirty="0"/>
              <a:t> is where you request your permissions.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X.ReadWrite.X</a:t>
            </a:r>
            <a:r>
              <a:rPr lang="en-US" dirty="0"/>
              <a:t> for Read &amp; Write and </a:t>
            </a:r>
            <a:r>
              <a:rPr lang="en-US" dirty="0" err="1"/>
              <a:t>X.Read.X</a:t>
            </a:r>
            <a:r>
              <a:rPr lang="en-US" dirty="0"/>
              <a:t> for Read only.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[Type].[Permission].[Amount]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306E6-F583-48F0-8020-1508AED9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731" y="2182120"/>
            <a:ext cx="56959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220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Using/Discovery of MS Graph Rest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2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0324-F4F0-4473-AB5F-579D4296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Explorer &amp; API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C7A6-BE7D-4124-A2D3-E8F5E9805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8527"/>
            <a:ext cx="9117774" cy="15388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With the Graph Explorer you can discover and see the HTTP Request/Responses	to discover.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With the API Documentation, you can get in depth knowledge about each piece.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EB5C7-4939-48DC-94A3-5C7CE209C741}"/>
              </a:ext>
            </a:extLst>
          </p:cNvPr>
          <p:cNvSpPr/>
          <p:nvPr/>
        </p:nvSpPr>
        <p:spPr>
          <a:xfrm>
            <a:off x="7141139" y="1408527"/>
            <a:ext cx="5295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93F1A-CD0F-438A-9A8D-21E11819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08" y="2947410"/>
            <a:ext cx="8477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098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EDB7F2-D0A1-4CC0-BE2A-D134B481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Graph With </a:t>
            </a:r>
            <a:r>
              <a:rPr lang="en-US" dirty="0" err="1"/>
              <a:t>SPFx</a:t>
            </a:r>
            <a:r>
              <a:rPr lang="en-US" dirty="0"/>
              <a:t> 1.6.0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37BAEF-0C0F-4EF2-BA4D-0258D8B87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37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0324-F4F0-4473-AB5F-579D4296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PNP JS @</a:t>
            </a:r>
            <a:r>
              <a:rPr lang="en-US" dirty="0" err="1"/>
              <a:t>pnp</a:t>
            </a:r>
            <a:r>
              <a:rPr lang="en-US" dirty="0"/>
              <a:t>/graph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C7A6-BE7D-4124-A2D3-E8F5E9805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8527"/>
            <a:ext cx="9117774" cy="12618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@</a:t>
            </a:r>
            <a:r>
              <a:rPr lang="en-US" sz="2000" dirty="0" err="1"/>
              <a:t>pnp</a:t>
            </a:r>
            <a:r>
              <a:rPr lang="en-US" sz="2000" dirty="0"/>
              <a:t>/graph provides you with a fluent API and simple way to use MS Graph within your </a:t>
            </a:r>
            <a:r>
              <a:rPr lang="en-US" sz="2000" dirty="0" err="1"/>
              <a:t>WebPart</a:t>
            </a:r>
            <a:endParaRPr lang="en-US" sz="20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Just authenticate and create a service which is provided for you in the repo.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EB5C7-4939-48DC-94A3-5C7CE209C741}"/>
              </a:ext>
            </a:extLst>
          </p:cNvPr>
          <p:cNvSpPr/>
          <p:nvPr/>
        </p:nvSpPr>
        <p:spPr>
          <a:xfrm>
            <a:off x="7141139" y="1408527"/>
            <a:ext cx="5295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4CAFB-CDED-4A54-940B-3007F47DD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" y="3663713"/>
            <a:ext cx="5947485" cy="3164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AF597-EDE8-480B-A064-E55AA321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10" y="3663713"/>
            <a:ext cx="6359244" cy="31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479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0324-F4F0-4473-AB5F-579D4296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C7A6-BE7D-4124-A2D3-E8F5E9805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8527"/>
            <a:ext cx="10736262" cy="18774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@</a:t>
            </a:r>
            <a:r>
              <a:rPr lang="en-US" sz="2000" dirty="0" err="1"/>
              <a:t>pnp</a:t>
            </a:r>
            <a:r>
              <a:rPr lang="en-US" sz="2000" dirty="0"/>
              <a:t>/graph documentation: </a:t>
            </a:r>
            <a:r>
              <a:rPr lang="en-US" sz="2000" dirty="0">
                <a:hlinkClick r:id="rId2"/>
              </a:rPr>
              <a:t>https://pnp.github.io/pnpjs/graph/docs/</a:t>
            </a:r>
            <a:endParaRPr lang="en-US" sz="20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Graph Explorer: </a:t>
            </a:r>
            <a:r>
              <a:rPr lang="en-US" sz="2000" dirty="0">
                <a:hlinkClick r:id="rId3"/>
              </a:rPr>
              <a:t>https://developer.microsoft.com/en-us/graph/graph-explorer</a:t>
            </a:r>
            <a:r>
              <a:rPr lang="en-US" sz="2000" dirty="0"/>
              <a:t>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Graph API: </a:t>
            </a:r>
            <a:r>
              <a:rPr lang="en-US" sz="2000" dirty="0">
                <a:hlinkClick r:id="rId4"/>
              </a:rPr>
              <a:t>https://developer.microsoft.com/en-us/graph/docs/concepts/v1-overview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EB5C7-4939-48DC-94A3-5C7CE209C741}"/>
              </a:ext>
            </a:extLst>
          </p:cNvPr>
          <p:cNvSpPr/>
          <p:nvPr/>
        </p:nvSpPr>
        <p:spPr>
          <a:xfrm>
            <a:off x="7141139" y="1408527"/>
            <a:ext cx="5295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0548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7550fb09-e1e4-49f9-8257-ac8f082c86d0"/>
    <ds:schemaRef ds:uri="http://schemas.microsoft.com/sharepoint/v3/fields"/>
    <ds:schemaRef ds:uri="0f32b589-041a-4b5d-9ecb-546b576e7a4a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1610</TotalTime>
  <Words>373</Words>
  <Application>Microsoft Office PowerPoint</Application>
  <PresentationFormat>Custom</PresentationFormat>
  <Paragraphs>52</Paragraphs>
  <Slides>10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 Build a web part powered by the graph API</vt:lpstr>
      <vt:lpstr>Setup of Permissions</vt:lpstr>
      <vt:lpstr>Permissions within SharePoint and Azure Active Directory</vt:lpstr>
      <vt:lpstr>Permissions Requesting within the WebPart</vt:lpstr>
      <vt:lpstr>Using/Discovery of MS Graph Rest API</vt:lpstr>
      <vt:lpstr>Graph Explorer &amp; API Documentation</vt:lpstr>
      <vt:lpstr>Using Graph With SPFx 1.6.0</vt:lpstr>
      <vt:lpstr>PNP JS @pnp/graph</vt:lpstr>
      <vt:lpstr>References</vt:lpstr>
      <vt:lpstr>Next up: OfficeDevPnP PowerShell and PnP Provision Engine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Austin Breslin</cp:lastModifiedBy>
  <cp:revision>49</cp:revision>
  <dcterms:created xsi:type="dcterms:W3CDTF">2017-07-18T18:43:36Z</dcterms:created>
  <dcterms:modified xsi:type="dcterms:W3CDTF">2018-11-09T07:57:51Z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